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sldIdLst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0" d="100"/>
          <a:sy n="80" d="100"/>
        </p:scale>
        <p:origin x="6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3/11/2023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3/11/2023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www.flickr.com/photos/lwr/6259295497" TargetMode="External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xels.com/photo/people-coffee-meeting-team-7096/" TargetMode="External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0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66676" y="161925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6539" y="2099387"/>
            <a:ext cx="3046651" cy="1565432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dirty="0"/>
              <a:t>Analyzing US Accident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2300" dirty="0"/>
              <a:t>Data source : Kaggle</a:t>
            </a:r>
          </a:p>
          <a:p>
            <a:pPr algn="l"/>
            <a:r>
              <a:rPr lang="en-US"/>
              <a:t>Nimesh Kanth</a:t>
            </a:r>
            <a:endParaRPr lang="en-US" sz="23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093ACD-FF1D-01B8-0B8F-EC97D2F56F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97735" y="965436"/>
            <a:ext cx="4501650" cy="477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320353" y="-1"/>
            <a:ext cx="561632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83976"/>
            <a:ext cx="4538124" cy="149607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000" b="1" dirty="0"/>
              <a:t>Analyze the dataset and find insights for these questions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4370" y="1583227"/>
            <a:ext cx="5680284" cy="5361925"/>
          </a:xfrm>
        </p:spPr>
        <p:txBody>
          <a:bodyPr anchor="t">
            <a:normAutofit fontScale="62500" lnSpcReduction="20000"/>
          </a:bodyPr>
          <a:lstStyle/>
          <a:p>
            <a:r>
              <a:rPr lang="en-US" sz="2400" dirty="0"/>
              <a:t>How many States and Cities are included in the accident Dataset?</a:t>
            </a:r>
          </a:p>
          <a:p>
            <a:r>
              <a:rPr lang="en-US" sz="2400" dirty="0"/>
              <a:t>Which Cities and States have the highest number of accidents?</a:t>
            </a:r>
          </a:p>
          <a:p>
            <a:r>
              <a:rPr lang="en-US" sz="2400" dirty="0"/>
              <a:t>At what time of the day are accidents most frequent in?</a:t>
            </a:r>
          </a:p>
          <a:p>
            <a:r>
              <a:rPr lang="en-US" sz="2400" dirty="0"/>
              <a:t>which days of the week and which Month during the year have more accidents?</a:t>
            </a:r>
          </a:p>
          <a:p>
            <a:r>
              <a:rPr lang="en-US" sz="2400" dirty="0"/>
              <a:t>what is the trends of accidents year over year (increasing / decreasing?).</a:t>
            </a:r>
          </a:p>
          <a:p>
            <a:r>
              <a:rPr lang="en-US" sz="2400" dirty="0"/>
              <a:t>is the distribution of accidents by hour the same on weekends as on weekdays. </a:t>
            </a:r>
          </a:p>
          <a:p>
            <a:r>
              <a:rPr lang="en-US" sz="2400" dirty="0"/>
              <a:t>Which type of accidents most occurred in terms of severity. </a:t>
            </a:r>
          </a:p>
          <a:p>
            <a:r>
              <a:rPr lang="en-US" sz="2400" dirty="0"/>
              <a:t>Show in the map which area has high percentage of accidents as well as severity.</a:t>
            </a:r>
          </a:p>
          <a:p>
            <a:r>
              <a:rPr lang="en-US" sz="2400" dirty="0"/>
              <a:t>Show in the map which area has high percentage of accidents using Heatmap.</a:t>
            </a:r>
          </a:p>
          <a:p>
            <a:r>
              <a:rPr lang="en-US" sz="2400" dirty="0"/>
              <a:t>Does weather conditions i.e. sunny, overcast etc. have an impact.</a:t>
            </a:r>
          </a:p>
          <a:p>
            <a:r>
              <a:rPr lang="en-US" sz="2400" dirty="0"/>
              <a:t>Does Temperature in (F) have an impact?</a:t>
            </a:r>
          </a:p>
          <a:p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C9AD19-4541-61EE-6A08-450202F61E4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398302" y="1397567"/>
            <a:ext cx="5460423" cy="3640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F091-2447-9D6C-D5BD-FDBD77038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919" y="469866"/>
            <a:ext cx="10353762" cy="1482595"/>
          </a:xfrm>
        </p:spPr>
        <p:txBody>
          <a:bodyPr>
            <a:noAutofit/>
          </a:bodyPr>
          <a:lstStyle/>
          <a:p>
            <a:r>
              <a:rPr lang="en-US" sz="5500" b="0" i="0" dirty="0">
                <a:solidFill>
                  <a:srgbClr val="000000"/>
                </a:solidFill>
                <a:effectLst/>
                <a:latin typeface="Inter"/>
              </a:rPr>
              <a:t> </a:t>
            </a:r>
            <a:r>
              <a:rPr lang="en-US" sz="55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T</a:t>
            </a:r>
            <a:r>
              <a:rPr lang="en-US" sz="55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op 5 states with the highest number of accidents are:</a:t>
            </a:r>
            <a:br>
              <a:rPr lang="en-US" sz="5500" b="0" i="0" dirty="0">
                <a:solidFill>
                  <a:srgbClr val="000000"/>
                </a:solidFill>
                <a:effectLst/>
                <a:latin typeface="Inter"/>
              </a:rPr>
            </a:br>
            <a:endParaRPr lang="en-IN" sz="5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5B05C-5C03-7D26-9D2D-A4A5360218D8}"/>
              </a:ext>
            </a:extLst>
          </p:cNvPr>
          <p:cNvSpPr txBox="1"/>
          <p:nvPr/>
        </p:nvSpPr>
        <p:spPr>
          <a:xfrm>
            <a:off x="1724025" y="2057400"/>
            <a:ext cx="4371975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IN" sz="5000" b="0" i="0" dirty="0">
                <a:effectLst/>
                <a:latin typeface="Inter"/>
              </a:rPr>
              <a:t>California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IN" sz="5000" b="0" i="0" dirty="0">
                <a:effectLst/>
                <a:latin typeface="Inter"/>
              </a:rPr>
              <a:t>Florida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IN" sz="5000" b="0" i="0" dirty="0">
                <a:effectLst/>
                <a:latin typeface="Inter"/>
              </a:rPr>
              <a:t>Texas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IN" sz="5000" b="0" i="0" dirty="0" err="1">
                <a:effectLst/>
                <a:latin typeface="Inter"/>
              </a:rPr>
              <a:t>Oregan</a:t>
            </a:r>
            <a:endParaRPr lang="en-IN" sz="5000" b="0" i="0" dirty="0">
              <a:effectLst/>
              <a:latin typeface="Inter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IN" sz="5000" b="0" i="0" dirty="0">
                <a:effectLst/>
                <a:latin typeface="Inter"/>
              </a:rPr>
              <a:t>Virginica</a:t>
            </a:r>
          </a:p>
        </p:txBody>
      </p:sp>
    </p:spTree>
    <p:extLst>
      <p:ext uri="{BB962C8B-B14F-4D97-AF65-F5344CB8AC3E}">
        <p14:creationId xmlns:p14="http://schemas.microsoft.com/office/powerpoint/2010/main" val="1804771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F091-2447-9D6C-D5BD-FDBD77038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919" y="469866"/>
            <a:ext cx="10353762" cy="1482595"/>
          </a:xfrm>
        </p:spPr>
        <p:txBody>
          <a:bodyPr>
            <a:noAutofit/>
          </a:bodyPr>
          <a:lstStyle/>
          <a:p>
            <a:r>
              <a:rPr lang="en-US" sz="5500" b="0" i="0" dirty="0">
                <a:solidFill>
                  <a:srgbClr val="000000"/>
                </a:solidFill>
                <a:effectLst/>
                <a:latin typeface="Inter"/>
              </a:rPr>
              <a:t> </a:t>
            </a:r>
            <a:r>
              <a:rPr lang="en-US" sz="55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T</a:t>
            </a:r>
            <a:r>
              <a:rPr lang="en-US" sz="55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op 5 states with the </a:t>
            </a:r>
            <a:r>
              <a:rPr lang="en-US" sz="55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lowest </a:t>
            </a:r>
            <a:r>
              <a:rPr lang="en-US" sz="55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number of accidents are:</a:t>
            </a:r>
            <a:br>
              <a:rPr lang="en-US" sz="5500" b="0" i="0" dirty="0">
                <a:solidFill>
                  <a:srgbClr val="000000"/>
                </a:solidFill>
                <a:effectLst/>
                <a:latin typeface="Inter"/>
              </a:rPr>
            </a:br>
            <a:endParaRPr lang="en-IN" sz="5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5B05C-5C03-7D26-9D2D-A4A5360218D8}"/>
              </a:ext>
            </a:extLst>
          </p:cNvPr>
          <p:cNvSpPr txBox="1"/>
          <p:nvPr/>
        </p:nvSpPr>
        <p:spPr>
          <a:xfrm>
            <a:off x="1647825" y="1952461"/>
            <a:ext cx="4448175" cy="51216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Washington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Oregon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California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Texas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New York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IN" sz="5000" b="0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755808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F091-2447-9D6C-D5BD-FDBD77038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919" y="469866"/>
            <a:ext cx="10353762" cy="1482595"/>
          </a:xfrm>
        </p:spPr>
        <p:txBody>
          <a:bodyPr>
            <a:noAutofit/>
          </a:bodyPr>
          <a:lstStyle/>
          <a:p>
            <a:r>
              <a:rPr lang="en-US" sz="5500" b="0" i="0" dirty="0">
                <a:solidFill>
                  <a:srgbClr val="000000"/>
                </a:solidFill>
                <a:effectLst/>
                <a:latin typeface="Inter"/>
              </a:rPr>
              <a:t> </a:t>
            </a:r>
            <a:r>
              <a:rPr lang="en-US" sz="55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T</a:t>
            </a:r>
            <a:r>
              <a:rPr lang="en-US" sz="55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op 5 </a:t>
            </a:r>
            <a:r>
              <a:rPr lang="en-US" sz="55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cities</a:t>
            </a:r>
            <a:r>
              <a:rPr lang="en-US" sz="55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 with the highest</a:t>
            </a:r>
            <a:r>
              <a:rPr lang="en-US" sz="55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 </a:t>
            </a:r>
            <a:r>
              <a:rPr lang="en-US" sz="55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number of accidents are:</a:t>
            </a:r>
            <a:br>
              <a:rPr lang="en-US" sz="5500" b="0" i="0" dirty="0">
                <a:solidFill>
                  <a:srgbClr val="000000"/>
                </a:solidFill>
                <a:effectLst/>
                <a:latin typeface="Inter"/>
              </a:rPr>
            </a:br>
            <a:endParaRPr lang="en-IN" sz="5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5B05C-5C03-7D26-9D2D-A4A5360218D8}"/>
              </a:ext>
            </a:extLst>
          </p:cNvPr>
          <p:cNvSpPr txBox="1"/>
          <p:nvPr/>
        </p:nvSpPr>
        <p:spPr>
          <a:xfrm>
            <a:off x="1647825" y="1952461"/>
            <a:ext cx="4448175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s-ES" sz="5400" b="0" i="0" dirty="0">
                <a:effectLst/>
                <a:latin typeface="Inter"/>
              </a:rPr>
              <a:t>Miami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s-ES" sz="5400" b="0" i="0" dirty="0">
                <a:effectLst/>
                <a:latin typeface="Inter"/>
              </a:rPr>
              <a:t>Los </a:t>
            </a:r>
            <a:r>
              <a:rPr lang="es-ES" sz="5400" b="0" i="0" dirty="0" err="1">
                <a:effectLst/>
                <a:latin typeface="Inter"/>
              </a:rPr>
              <a:t>Angeles</a:t>
            </a:r>
            <a:endParaRPr lang="es-ES" sz="5400" b="0" i="0" dirty="0">
              <a:effectLst/>
              <a:latin typeface="Inter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s-ES" sz="5400" b="0" i="0" dirty="0">
                <a:effectLst/>
                <a:latin typeface="Inter"/>
              </a:rPr>
              <a:t>Orlando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s-ES" sz="5400" b="0" i="0" dirty="0">
                <a:effectLst/>
                <a:latin typeface="Inter"/>
              </a:rPr>
              <a:t>Denise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s-ES" sz="5400" b="0" i="0" dirty="0" err="1">
                <a:effectLst/>
                <a:latin typeface="Inter"/>
              </a:rPr>
              <a:t>Houstan</a:t>
            </a:r>
            <a:endParaRPr lang="es-ES" sz="5400" b="0" i="0" dirty="0">
              <a:effectLst/>
              <a:latin typeface="Inter"/>
            </a:endParaRPr>
          </a:p>
          <a:p>
            <a:pPr algn="l"/>
            <a:endParaRPr lang="en-IN" sz="5000" b="0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705638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F091-2447-9D6C-D5BD-FDBD77038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919" y="469866"/>
            <a:ext cx="10353762" cy="1482595"/>
          </a:xfrm>
        </p:spPr>
        <p:txBody>
          <a:bodyPr>
            <a:noAutofit/>
          </a:bodyPr>
          <a:lstStyle/>
          <a:p>
            <a:r>
              <a:rPr lang="en-US" sz="5500" b="0" i="0" dirty="0">
                <a:solidFill>
                  <a:srgbClr val="000000"/>
                </a:solidFill>
                <a:effectLst/>
                <a:latin typeface="Inter"/>
              </a:rPr>
              <a:t> </a:t>
            </a:r>
            <a:r>
              <a:rPr lang="en-US" sz="55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T</a:t>
            </a:r>
            <a:r>
              <a:rPr lang="en-US" sz="55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op 5 </a:t>
            </a:r>
            <a:r>
              <a:rPr lang="en-US" sz="55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cities</a:t>
            </a:r>
            <a:r>
              <a:rPr lang="en-US" sz="5500" b="0" i="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Inter"/>
              </a:rPr>
              <a:t> with the lowest number of accidents are:</a:t>
            </a:r>
            <a:br>
              <a:rPr lang="en-US" sz="5500" b="0" i="0" dirty="0">
                <a:solidFill>
                  <a:srgbClr val="000000"/>
                </a:solidFill>
                <a:effectLst/>
                <a:latin typeface="Inter"/>
              </a:rPr>
            </a:br>
            <a:endParaRPr lang="en-IN" sz="55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5B05C-5C03-7D26-9D2D-A4A5360218D8}"/>
              </a:ext>
            </a:extLst>
          </p:cNvPr>
          <p:cNvSpPr txBox="1"/>
          <p:nvPr/>
        </p:nvSpPr>
        <p:spPr>
          <a:xfrm>
            <a:off x="1400174" y="1952461"/>
            <a:ext cx="4886325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American Fork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Pleasant Grove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Bullock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Wooldridge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en-US" sz="5400" b="0" i="0" dirty="0">
                <a:effectLst/>
                <a:latin typeface="Inter"/>
              </a:rPr>
              <a:t>Sekiu</a:t>
            </a:r>
          </a:p>
          <a:p>
            <a:pPr algn="l"/>
            <a:endParaRPr lang="en-IN" sz="5000" b="0" i="0" dirty="0"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791949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F168EC-0675-2FDB-BA7B-B22C402CBC1E}"/>
              </a:ext>
            </a:extLst>
          </p:cNvPr>
          <p:cNvSpPr txBox="1"/>
          <p:nvPr/>
        </p:nvSpPr>
        <p:spPr>
          <a:xfrm>
            <a:off x="1181101" y="381000"/>
            <a:ext cx="1905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dirty="0"/>
              <a:t>INSIGHTS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AB2F75-E10A-4214-E8DB-B604CFD731DE}"/>
              </a:ext>
            </a:extLst>
          </p:cNvPr>
          <p:cNvSpPr txBox="1"/>
          <p:nvPr/>
        </p:nvSpPr>
        <p:spPr>
          <a:xfrm>
            <a:off x="1181101" y="1390650"/>
            <a:ext cx="920114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This tells that majority of accidents have severity ~2 means not much higher impact on traffic.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In approx. 75% cases no precipitation was recorded so this could mean rain is not the reason for accidents.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On an avg accidents happen even while the visibility is ~9 miles so this could mean that visibility is not a reason.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average length of the road extent affected by the accident is 7 miles.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US/Eastern time zone region reported the most number of accident cases</a:t>
            </a:r>
            <a:r>
              <a:rPr lang="en-US" dirty="0">
                <a:latin typeface="Inter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I-95 N street had max accident cases i.e. 39853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Most accident occurs between 2:00PM - 6:00PM.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Most-deadliest accident hour is 5:00PM.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>
                <a:latin typeface="Inter"/>
              </a:rPr>
              <a:t>N</a:t>
            </a:r>
            <a:r>
              <a:rPr lang="en-US" b="0" i="0" dirty="0">
                <a:effectLst/>
                <a:latin typeface="Inter"/>
              </a:rPr>
              <a:t>ext highest accident occur between 7:00AM - 8:00AM.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Friday had the highest no of accident cases i.e. 492074.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>
                <a:latin typeface="Inter"/>
              </a:rPr>
              <a:t>A</a:t>
            </a:r>
            <a:r>
              <a:rPr lang="en-US" b="0" i="0" dirty="0">
                <a:effectLst/>
                <a:latin typeface="Inter"/>
              </a:rPr>
              <a:t>ccident cases are less during weekends i.e. </a:t>
            </a:r>
            <a:r>
              <a:rPr lang="en-US" dirty="0">
                <a:latin typeface="Inter"/>
              </a:rPr>
              <a:t>S</a:t>
            </a:r>
            <a:r>
              <a:rPr lang="en-US" b="0" i="0" dirty="0">
                <a:effectLst/>
                <a:latin typeface="Inter"/>
              </a:rPr>
              <a:t>aturday and </a:t>
            </a:r>
            <a:r>
              <a:rPr lang="en-US" dirty="0">
                <a:latin typeface="Inter"/>
              </a:rPr>
              <a:t>S</a:t>
            </a:r>
            <a:r>
              <a:rPr lang="en-US" b="0" i="0" dirty="0">
                <a:effectLst/>
                <a:latin typeface="Inter"/>
              </a:rPr>
              <a:t>unday and evenly distributed during business days.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b="0" i="0" dirty="0">
              <a:effectLst/>
              <a:latin typeface="Inter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b="0" i="0" dirty="0">
              <a:effectLst/>
              <a:latin typeface="Inter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9342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F168EC-0675-2FDB-BA7B-B22C402CBC1E}"/>
              </a:ext>
            </a:extLst>
          </p:cNvPr>
          <p:cNvSpPr txBox="1"/>
          <p:nvPr/>
        </p:nvSpPr>
        <p:spPr>
          <a:xfrm>
            <a:off x="1181101" y="381000"/>
            <a:ext cx="19050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500" dirty="0"/>
              <a:t>INSIGHTS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AB2F75-E10A-4214-E8DB-B604CFD731DE}"/>
              </a:ext>
            </a:extLst>
          </p:cNvPr>
          <p:cNvSpPr txBox="1"/>
          <p:nvPr/>
        </p:nvSpPr>
        <p:spPr>
          <a:xfrm>
            <a:off x="1181101" y="1390650"/>
            <a:ext cx="920114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Most no of cases are occurred  during December i.e. 473943.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At the end of the year the number of accidents is quite high i.e. during December ,November , October had most number of accidents.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Maximum no of cases occurred between temperature range: 50-80 F.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Maximum no of cases occurred between humidity range: 80-100 %.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dirty="0">
                <a:latin typeface="Inter"/>
              </a:rPr>
              <a:t>A</a:t>
            </a:r>
            <a:r>
              <a:rPr lang="en-US" b="0" i="0" dirty="0">
                <a:effectLst/>
                <a:latin typeface="Inter"/>
              </a:rPr>
              <a:t>s the humidity increases the no of cases also increases.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Maximum cases occurred  for the wind speed range between 5(mph) - 10(mph)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This is normal wind speed.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0" i="0" dirty="0">
                <a:effectLst/>
                <a:latin typeface="Inter"/>
              </a:rPr>
              <a:t>Weather condition was Fair in most of the cases hence it is not a major cause behind the accidents.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b="0" i="0" dirty="0">
              <a:effectLst/>
              <a:latin typeface="Inter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b="0" i="0" dirty="0">
              <a:effectLst/>
              <a:latin typeface="Inter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b="0" i="0" dirty="0">
              <a:effectLst/>
              <a:latin typeface="Inter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b="0" i="0" dirty="0">
              <a:effectLst/>
              <a:latin typeface="Inter"/>
            </a:endParaRPr>
          </a:p>
          <a:p>
            <a:pPr marL="285750" indent="-285750" algn="l">
              <a:buFont typeface="Wingdings" panose="05000000000000000000" pitchFamily="2" charset="2"/>
              <a:buChar char="Ø"/>
            </a:pPr>
            <a:endParaRPr lang="en-US" b="0" i="0" dirty="0">
              <a:effectLst/>
              <a:latin typeface="Inter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10998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{95572DEC-1B7E-4C79-9484-044F8CFC632D}tf55705232_win32</Template>
  <TotalTime>36</TotalTime>
  <Words>526</Words>
  <Application>Microsoft Office PowerPoint</Application>
  <PresentationFormat>Widescreen</PresentationFormat>
  <Paragraphs>66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Goudy Old Style</vt:lpstr>
      <vt:lpstr>Inter</vt:lpstr>
      <vt:lpstr>Wingdings</vt:lpstr>
      <vt:lpstr>Wingdings 2</vt:lpstr>
      <vt:lpstr>SlateVTI</vt:lpstr>
      <vt:lpstr>Analyzing US Accident Data</vt:lpstr>
      <vt:lpstr>Analyze the dataset and find insights for these questions</vt:lpstr>
      <vt:lpstr> Top 5 states with the highest number of accidents are: </vt:lpstr>
      <vt:lpstr> Top 5 states with the lowest number of accidents are: </vt:lpstr>
      <vt:lpstr> Top 5 cities with the highest number of accidents are: </vt:lpstr>
      <vt:lpstr> Top 5 cities with the lowest number of accidents are: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US Accident Data</dc:title>
  <dc:creator>Nimeshkumar kanth</dc:creator>
  <cp:lastModifiedBy>Nimeshkumar kanth</cp:lastModifiedBy>
  <cp:revision>1</cp:revision>
  <dcterms:created xsi:type="dcterms:W3CDTF">2023-03-11T07:42:12Z</dcterms:created>
  <dcterms:modified xsi:type="dcterms:W3CDTF">2023-03-11T08:18:18Z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